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59" r:id="rId5"/>
    <p:sldId id="260" r:id="rId6"/>
    <p:sldId id="261" r:id="rId7"/>
    <p:sldId id="257" r:id="rId8"/>
    <p:sldId id="674" r:id="rId9"/>
    <p:sldId id="675" r:id="rId10"/>
    <p:sldId id="676" r:id="rId11"/>
    <p:sldId id="677" r:id="rId12"/>
    <p:sldId id="678" r:id="rId13"/>
    <p:sldId id="680" r:id="rId14"/>
    <p:sldId id="681" r:id="rId15"/>
    <p:sldId id="682" r:id="rId16"/>
    <p:sldId id="683" r:id="rId17"/>
    <p:sldId id="684" r:id="rId18"/>
    <p:sldId id="685" r:id="rId19"/>
    <p:sldId id="686" r:id="rId20"/>
    <p:sldId id="688" r:id="rId21"/>
    <p:sldId id="687" r:id="rId22"/>
    <p:sldId id="689" r:id="rId23"/>
    <p:sldId id="691" r:id="rId24"/>
    <p:sldId id="693" r:id="rId25"/>
    <p:sldId id="700" r:id="rId26"/>
    <p:sldId id="701" r:id="rId27"/>
    <p:sldId id="694" r:id="rId28"/>
    <p:sldId id="695" r:id="rId29"/>
    <p:sldId id="696" r:id="rId30"/>
    <p:sldId id="697" r:id="rId31"/>
    <p:sldId id="699" r:id="rId32"/>
    <p:sldId id="698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2"/>
    <p:restoredTop sz="50000" autoAdjust="0"/>
  </p:normalViewPr>
  <p:slideViewPr>
    <p:cSldViewPr snapToGrid="0">
      <p:cViewPr varScale="1">
        <p:scale>
          <a:sx n="123" d="100"/>
          <a:sy n="123" d="100"/>
        </p:scale>
        <p:origin x="11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71E647-021B-4913-945C-F4EEB6D2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39" y="939642"/>
            <a:ext cx="8347588" cy="994172"/>
          </a:xfrm>
        </p:spPr>
        <p:txBody>
          <a:bodyPr/>
          <a:lstStyle/>
          <a:p>
            <a:r>
              <a:rPr lang="en-US" b="1" dirty="0"/>
              <a:t>Genome 575: </a:t>
            </a:r>
            <a:r>
              <a:rPr lang="en-US" sz="2400" b="1" dirty="0"/>
              <a:t>Fundamentals of Biomedical Instrumentation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82401D-8B10-4B9D-BBAD-2C14A0864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6456"/>
            <a:ext cx="7886700" cy="26865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Introductions</a:t>
            </a:r>
          </a:p>
          <a:p>
            <a:pPr lvl="1"/>
            <a:r>
              <a:rPr lang="en-US" sz="2100" dirty="0"/>
              <a:t>Name</a:t>
            </a:r>
          </a:p>
          <a:p>
            <a:pPr lvl="1"/>
            <a:r>
              <a:rPr lang="en-US" sz="2100" dirty="0"/>
              <a:t>Preferred pronouns</a:t>
            </a:r>
          </a:p>
          <a:p>
            <a:pPr lvl="1"/>
            <a:r>
              <a:rPr lang="en-US" sz="2100" dirty="0"/>
              <a:t>Science you are interested in</a:t>
            </a:r>
          </a:p>
          <a:p>
            <a:pPr lvl="1"/>
            <a:r>
              <a:rPr lang="en-US" sz="2100" dirty="0"/>
              <a:t>Where are you from</a:t>
            </a:r>
          </a:p>
          <a:p>
            <a:pPr lvl="1"/>
            <a:r>
              <a:rPr lang="en-US" sz="2100" dirty="0"/>
              <a:t>Fun Fact</a:t>
            </a:r>
          </a:p>
          <a:p>
            <a:r>
              <a:rPr lang="en-US" sz="2400" dirty="0"/>
              <a:t>Purpose of the Class … how it came to 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61343-CEE9-47B6-9C3C-F5ECECEE8C1E}"/>
              </a:ext>
            </a:extLst>
          </p:cNvPr>
          <p:cNvSpPr txBox="1"/>
          <p:nvPr/>
        </p:nvSpPr>
        <p:spPr>
          <a:xfrm>
            <a:off x="672896" y="4443044"/>
            <a:ext cx="7979799" cy="1477328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An introduction to the fundamentals of instrumentation commonly used in biomedical research settings including mass spectrometers, biochemical separations, optical microscopes, and DNA sequencers. Emphasis on a practical understanding of the physical and chemical properties that underlie operation and sources of uncertainty, noise, and error.</a:t>
            </a:r>
          </a:p>
        </p:txBody>
      </p:sp>
    </p:spTree>
    <p:extLst>
      <p:ext uri="{BB962C8B-B14F-4D97-AF65-F5344CB8AC3E}">
        <p14:creationId xmlns:p14="http://schemas.microsoft.com/office/powerpoint/2010/main" val="172638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Kilogram (kg)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massive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calculations!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quantity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physical body</a:t>
            </a: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Inertial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resistance to changes in velocity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3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Gravitational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defines strength of interaction with gravitational fields (weight)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6.62607004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-34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kg 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Planck’s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*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76862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/Watt_balance%2C_large_view.jpg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6CFFE8-E2D2-5744-A3D0-4B2136F2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938497"/>
            <a:ext cx="1857022" cy="16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7BA8E-9873-BC46-B5E4-9759094F33A3}"/>
              </a:ext>
            </a:extLst>
          </p:cNvPr>
          <p:cNvSpPr txBox="1"/>
          <p:nvPr/>
        </p:nvSpPr>
        <p:spPr>
          <a:xfrm>
            <a:off x="6043203" y="6536834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Kibble Balance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6E10-F113-9A42-8B0F-CDC131C68413}"/>
              </a:ext>
            </a:extLst>
          </p:cNvPr>
          <p:cNvSpPr/>
          <p:nvPr/>
        </p:nvSpPr>
        <p:spPr>
          <a:xfrm>
            <a:off x="1" y="4370289"/>
            <a:ext cx="8848491" cy="2444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Meter (m)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lengthy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journeys!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299,792,458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of light in a vacuum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defined based on the Cesium standard (more soon!)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12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=https%3A%2F%2Fstarwars.fandom.com%2Fwiki%2FLightspeed%2FLegends&amp;psig=AOvVaw2JW1S6KFHyEllGYWRdSznb&amp;ust=1648597525352000&amp;source=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=0CAsQjRxqFwoTCIiJgdL-6fYCFQAAAAAdAAAAABAD</a:t>
            </a:r>
          </a:p>
        </p:txBody>
      </p:sp>
      <p:pic>
        <p:nvPicPr>
          <p:cNvPr id="7170" name="Picture 2" descr="Lightspeed | Wookieepedia | Fandom">
            <a:extLst>
              <a:ext uri="{FF2B5EF4-FFF2-40B4-BE49-F238E27FC236}">
                <a16:creationId xmlns:a16="http://schemas.microsoft.com/office/drawing/2014/main" id="{20775C41-E9FA-E345-A7EB-CE3E88A9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55" y="4363401"/>
            <a:ext cx="43688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7FF285-6DFE-7843-98C3-5C5C01F8D66F}"/>
              </a:ext>
            </a:extLst>
          </p:cNvPr>
          <p:cNvSpPr/>
          <p:nvPr/>
        </p:nvSpPr>
        <p:spPr>
          <a:xfrm>
            <a:off x="1" y="2371725"/>
            <a:ext cx="8848491" cy="4453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(s)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timeless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experiences!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l-GR" sz="3200" dirty="0"/>
              <a:t>∆</a:t>
            </a:r>
            <a:r>
              <a:rPr lang="el-GR" sz="3200" i="1" dirty="0"/>
              <a:t>ν</a:t>
            </a:r>
            <a:r>
              <a:rPr lang="en-US" sz="3200" baseline="-25000" dirty="0"/>
              <a:t>Cs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9,192,631,770 s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the frequency of the relaxation of Cs133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(Spin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4) to Cs133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= 3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4454465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/commons/4/43/NIST-F2_cesium_fountain_atomic_clock.jpg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A745E-ACED-4343-BE1B-99678540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3" y="1704521"/>
            <a:ext cx="1642521" cy="85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F7F7A-0914-3846-B39A-27056847CBAE}"/>
              </a:ext>
            </a:extLst>
          </p:cNvPr>
          <p:cNvSpPr/>
          <p:nvPr/>
        </p:nvSpPr>
        <p:spPr>
          <a:xfrm>
            <a:off x="3318933" y="1609585"/>
            <a:ext cx="5825065" cy="950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F07BB4-221C-FD4E-9381-BE04ED59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6" y="4298000"/>
            <a:ext cx="3137495" cy="2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2CA84-1B27-EA40-A421-A778160239A2}"/>
              </a:ext>
            </a:extLst>
          </p:cNvPr>
          <p:cNvSpPr txBox="1"/>
          <p:nvPr/>
        </p:nvSpPr>
        <p:spPr>
          <a:xfrm>
            <a:off x="5115283" y="6574857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“Atomic clock”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AB44F-D8E5-C641-B429-80A4FB3C48F1}"/>
              </a:ext>
            </a:extLst>
          </p:cNvPr>
          <p:cNvSpPr/>
          <p:nvPr/>
        </p:nvSpPr>
        <p:spPr>
          <a:xfrm>
            <a:off x="30219" y="2316615"/>
            <a:ext cx="8848491" cy="4535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Ampere (A)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shocking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discoveries!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flow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a conductor or space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1.602176634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-19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coulombs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charge (proton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electron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coulomb = 1 A * 1 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value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depends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(via Ohm’s law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= 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measures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R), </a:t>
            </a:r>
            <a:r>
              <a:rPr lang="el-GR" sz="2800" dirty="0"/>
              <a:t>∆</a:t>
            </a:r>
            <a:r>
              <a:rPr lang="el-GR" sz="2800" i="1" dirty="0"/>
              <a:t>ν</a:t>
            </a:r>
            <a:r>
              <a:rPr lang="en-US" sz="2800" baseline="-25000" dirty="0"/>
              <a:t>Cs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/sites/default/files/styles/960_x_960_limit/public/images/2017/08/31/JJ-9550x-60deg_002_colored.jpg?itok=SKo9MpkM</a:t>
            </a:r>
          </a:p>
        </p:txBody>
      </p:sp>
      <p:pic>
        <p:nvPicPr>
          <p:cNvPr id="11266" name="Picture 2" descr="Close-up of Josephson junctions on axion detector">
            <a:extLst>
              <a:ext uri="{FF2B5EF4-FFF2-40B4-BE49-F238E27FC236}">
                <a16:creationId xmlns:a16="http://schemas.microsoft.com/office/drawing/2014/main" id="{67552603-E6E6-7A47-A6DC-ACAB4FE0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784548"/>
            <a:ext cx="1905028" cy="1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40409-D068-CE49-821B-7E07A009CDDE}"/>
              </a:ext>
            </a:extLst>
          </p:cNvPr>
          <p:cNvSpPr txBox="1"/>
          <p:nvPr/>
        </p:nvSpPr>
        <p:spPr>
          <a:xfrm>
            <a:off x="5586571" y="6544556"/>
            <a:ext cx="291196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Josephson junction (measures </a:t>
            </a:r>
            <a:r>
              <a:rPr lang="en-US" sz="1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4867-3EA2-5E4D-85F2-08DCEF6EB490}"/>
              </a:ext>
            </a:extLst>
          </p:cNvPr>
          <p:cNvSpPr/>
          <p:nvPr/>
        </p:nvSpPr>
        <p:spPr>
          <a:xfrm>
            <a:off x="-1" y="2873022"/>
            <a:ext cx="8848491" cy="3984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Kelvin (K)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heartwarming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events!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energy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1.380649×10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−23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 / K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Boltzmann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joule (J) = 1 (kg * m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/ s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measured empirically using an “acoustic resonator”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/sites/default/files/styles/960_x_960_limit/public/images/2017/12/20/mike_and_gas_constant_resonator_img002_resized.jpg?itok=N4xGI-nI</a:t>
            </a:r>
          </a:p>
        </p:txBody>
      </p:sp>
      <p:pic>
        <p:nvPicPr>
          <p:cNvPr id="15362" name="Picture 2" descr="NIST researcher Mike Moldover with a basketball-sized metal sphere used to measure the speed of sound in a gas">
            <a:extLst>
              <a:ext uri="{FF2B5EF4-FFF2-40B4-BE49-F238E27FC236}">
                <a16:creationId xmlns:a16="http://schemas.microsoft.com/office/drawing/2014/main" id="{009B8D97-AD98-FB4F-A6F5-DB830E8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8" y="4360667"/>
            <a:ext cx="3409244" cy="21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92AFE0-31EB-B148-B274-6A45AFFCAA62}"/>
              </a:ext>
            </a:extLst>
          </p:cNvPr>
          <p:cNvSpPr/>
          <p:nvPr/>
        </p:nvSpPr>
        <p:spPr>
          <a:xfrm>
            <a:off x="30219" y="2393244"/>
            <a:ext cx="8848491" cy="445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Mole (mol)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numerous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possibilities!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Amount of substance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how many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entities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given substance are in an object/sample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32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 02214076 x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particles / mol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Avogadro’s number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set by the International Bureau of Weights and Measures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=https%3A%2F%2Fwww.istockphoto.com%2Fphotos%2Fmole-animal&amp;psig=AOvVaw3-kGEh5rmx2g4bcchmx9k_&amp;ust=1648749197129000&amp;source=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=0CAsQjRxqFwoTCMDImcWz7vYCFQAAAAAdAAAAABAD</a:t>
            </a:r>
          </a:p>
        </p:txBody>
      </p:sp>
      <p:pic>
        <p:nvPicPr>
          <p:cNvPr id="16386" name="Picture 2" descr="5,040 Mole Animal Stock Photos, Pictures &amp; Royalty-Free Images - iStock">
            <a:extLst>
              <a:ext uri="{FF2B5EF4-FFF2-40B4-BE49-F238E27FC236}">
                <a16:creationId xmlns:a16="http://schemas.microsoft.com/office/drawing/2014/main" id="{2AF9A1DB-A940-B041-8603-4F51280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8" y="4857574"/>
            <a:ext cx="2301992" cy="17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ACE1F-552D-C442-88C1-5D38FE243DFE}"/>
              </a:ext>
            </a:extLst>
          </p:cNvPr>
          <p:cNvSpPr/>
          <p:nvPr/>
        </p:nvSpPr>
        <p:spPr>
          <a:xfrm>
            <a:off x="30219" y="2901244"/>
            <a:ext cx="8848491" cy="3951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Candela (cd)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illuminating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analyses!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intensity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power per unit solid angle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some FOV) emitted by a point light source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i="1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683 lumens / W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on  the </a:t>
            </a:r>
            <a:r>
              <a:rPr lang="en-US" sz="2800" dirty="0"/>
              <a:t>luminous efficacy of monochromatic radiation of frequency 540 × 10</a:t>
            </a:r>
            <a:r>
              <a:rPr lang="en-US" sz="2800" baseline="30000" dirty="0"/>
              <a:t>12</a:t>
            </a:r>
            <a:r>
              <a:rPr lang="en-US" sz="2800" dirty="0"/>
              <a:t> Hz (~555 nm)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FWIW in optics we just use 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www.ksoc.co.jp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seihin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/lasers/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dpss.jpg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410" name="Picture 2" descr="553nm All in One Diode Pumped Solid State Laser">
            <a:extLst>
              <a:ext uri="{FF2B5EF4-FFF2-40B4-BE49-F238E27FC236}">
                <a16:creationId xmlns:a16="http://schemas.microsoft.com/office/drawing/2014/main" id="{CC78454E-45B3-F34C-829D-8A596EB0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4944268"/>
            <a:ext cx="2004416" cy="14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9453B-39FC-A648-912C-18979316896C}"/>
              </a:ext>
            </a:extLst>
          </p:cNvPr>
          <p:cNvSpPr/>
          <p:nvPr/>
        </p:nvSpPr>
        <p:spPr>
          <a:xfrm>
            <a:off x="30219" y="3160888"/>
            <a:ext cx="8848491" cy="3691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of the SI constants?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/sites/default/files/styles/960_x_960_limit/public/images/2018/10/30/17pml015_si-constants-card.jpg?itok=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Ecezgy_j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458" name="Picture 2" descr="Person holding wallet card showing the values of fundamental constants being used for revising the International System of Units, the modern metric system.">
            <a:extLst>
              <a:ext uri="{FF2B5EF4-FFF2-40B4-BE49-F238E27FC236}">
                <a16:creationId xmlns:a16="http://schemas.microsoft.com/office/drawing/2014/main" id="{FFE11AF2-5D80-A54B-9E54-6B4A286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6" y="1261923"/>
            <a:ext cx="5706268" cy="4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2" y="1084438"/>
            <a:ext cx="6852356" cy="446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favorite part of the EM spectrum?</a:t>
            </a:r>
          </a:p>
        </p:txBody>
      </p:sp>
    </p:spTree>
    <p:extLst>
      <p:ext uri="{BB962C8B-B14F-4D97-AF65-F5344CB8AC3E}">
        <p14:creationId xmlns:p14="http://schemas.microsoft.com/office/powerpoint/2010/main" val="387315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6" y="1005416"/>
            <a:ext cx="5085645" cy="3313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5" y="4679087"/>
            <a:ext cx="8552985" cy="15385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(𝝀)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(velocity) / frequency (f)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f == more energy</a:t>
            </a:r>
          </a:p>
        </p:txBody>
      </p:sp>
    </p:spTree>
    <p:extLst>
      <p:ext uri="{BB962C8B-B14F-4D97-AF65-F5344CB8AC3E}">
        <p14:creationId xmlns:p14="http://schemas.microsoft.com/office/powerpoint/2010/main" val="240763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4672-CB64-447C-88F0-024BE197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42" y="965176"/>
            <a:ext cx="8642555" cy="994172"/>
          </a:xfrm>
        </p:spPr>
        <p:txBody>
          <a:bodyPr/>
          <a:lstStyle/>
          <a:p>
            <a:r>
              <a:rPr lang="en-US" dirty="0"/>
              <a:t>Website  </a:t>
            </a:r>
            <a:r>
              <a:rPr lang="en-US" sz="2700" dirty="0"/>
              <a:t>https://github.com/beliveau-lab/gen575 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D2D05AC-4DCC-468F-9DA1-E593C5274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845" y="2123595"/>
            <a:ext cx="138564" cy="34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625F4-BB19-8941-306D-71B9ED29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7" y="1865479"/>
            <a:ext cx="4547668" cy="312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074D6-1A71-4A77-F0AA-A23E5F9C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50" y="2123595"/>
            <a:ext cx="4423950" cy="25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going on here?</a:t>
            </a:r>
          </a:p>
        </p:txBody>
      </p:sp>
      <p:pic>
        <p:nvPicPr>
          <p:cNvPr id="21506" name="Picture 2" descr="r/physicsmemes - made with paint">
            <a:extLst>
              <a:ext uri="{FF2B5EF4-FFF2-40B4-BE49-F238E27FC236}">
                <a16:creationId xmlns:a16="http://schemas.microsoft.com/office/drawing/2014/main" id="{1766DC75-85FC-244F-A33C-1DEB7FD9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37" y="93869"/>
            <a:ext cx="5417724" cy="5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Wave-particle duality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/commons/thumb/3/39/Young%27s_slits.jpg/2880px-Young%27s_slits.jpg, 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 </a:t>
            </a:r>
          </a:p>
        </p:txBody>
      </p:sp>
      <p:pic>
        <p:nvPicPr>
          <p:cNvPr id="7" name="Picture 2" descr="r/physicsmemes - made with paint">
            <a:extLst>
              <a:ext uri="{FF2B5EF4-FFF2-40B4-BE49-F238E27FC236}">
                <a16:creationId xmlns:a16="http://schemas.microsoft.com/office/drawing/2014/main" id="{A59E6A19-BA75-264D-B272-3741FCC6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67" y="1181414"/>
            <a:ext cx="4011705" cy="42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BD7E-C73E-CB4A-94BB-3570AE80A677}"/>
              </a:ext>
            </a:extLst>
          </p:cNvPr>
          <p:cNvSpPr txBox="1"/>
          <p:nvPr/>
        </p:nvSpPr>
        <p:spPr>
          <a:xfrm>
            <a:off x="89478" y="1103917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waves interfere with each other -&gt; diffraction pattern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73FF4-5232-F64D-8A7E-E263F3E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" y="2497986"/>
            <a:ext cx="2714977" cy="7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56E58-3B1D-5F4C-A04B-F56A14E1F2B6}"/>
              </a:ext>
            </a:extLst>
          </p:cNvPr>
          <p:cNvSpPr txBox="1"/>
          <p:nvPr/>
        </p:nvSpPr>
        <p:spPr>
          <a:xfrm>
            <a:off x="89478" y="3533804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 a detector at a slit, diffraction pattern disappears (!!)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09B52-1393-B44F-B8E8-3F978987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41" y="4418374"/>
            <a:ext cx="1314779" cy="684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7D1A2-0B99-7F47-A75B-1DB0444F8EC3}"/>
              </a:ext>
            </a:extLst>
          </p:cNvPr>
          <p:cNvSpPr txBox="1"/>
          <p:nvPr/>
        </p:nvSpPr>
        <p:spPr>
          <a:xfrm>
            <a:off x="0" y="5412598"/>
            <a:ext cx="8602133" cy="9437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Electromagnetic radiation behaves simultaneously as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(photon)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FDA40-6267-9A4F-8D05-B032AE65FDD2}"/>
              </a:ext>
            </a:extLst>
          </p:cNvPr>
          <p:cNvSpPr/>
          <p:nvPr/>
        </p:nvSpPr>
        <p:spPr>
          <a:xfrm>
            <a:off x="30219" y="3217333"/>
            <a:ext cx="8848491" cy="2195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Photoelectric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163F369-7371-A24F-A34F-82607B1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1" y="1269648"/>
            <a:ext cx="4758997" cy="47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3526" y="1661650"/>
            <a:ext cx="4518474" cy="42311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(photons) in, (photo)electrons 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of incident EM must be above a threshold, dependent only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Trivia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https://i2.wp.com/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www.evolvedcontact.com.au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/articles/wp-content/uploads/2020/04/81-817751_quiz-time-announcement-poster-neon-signboard-vector-quiz.png?fit=1024%2C417&amp;ssl=1,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scuffedentertainment.com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/wp-content/uploads/2021/03/pub-trivia-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quiz.jpg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4328611"/>
            <a:ext cx="8534400" cy="19395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Teams of 2–3 (card 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Phones and computers away</a:t>
            </a:r>
          </a:p>
        </p:txBody>
      </p:sp>
      <p:pic>
        <p:nvPicPr>
          <p:cNvPr id="26626" name="Picture 2" descr="Pub Trivia Quiz: Can You Get Every Question Correct?">
            <a:extLst>
              <a:ext uri="{FF2B5EF4-FFF2-40B4-BE49-F238E27FC236}">
                <a16:creationId xmlns:a16="http://schemas.microsoft.com/office/drawing/2014/main" id="{0ED3B5C1-F6C5-F441-8BF7-2CB0869B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96" y="1621544"/>
            <a:ext cx="3375204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am Building Trivia - 100 Trivia Questions To Help Connect With Your Team  | Evolved Contact">
            <a:extLst>
              <a:ext uri="{FF2B5EF4-FFF2-40B4-BE49-F238E27FC236}">
                <a16:creationId xmlns:a16="http://schemas.microsoft.com/office/drawing/2014/main" id="{8A358290-AC60-8A41-92C2-844D8B9B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" y="1621544"/>
            <a:ext cx="5073936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9EDE6-FE05-C6CF-5515-D4813E6A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7D5FEF-F21A-7213-6B6C-CE0E4DCDA80A}"/>
              </a:ext>
            </a:extLst>
          </p:cNvPr>
          <p:cNvSpPr txBox="1">
            <a:spLocks/>
          </p:cNvSpPr>
          <p:nvPr/>
        </p:nvSpPr>
        <p:spPr>
          <a:xfrm>
            <a:off x="0" y="48292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1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F00033F-DC73-C80F-D427-EC27ECF2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15" y="1188117"/>
            <a:ext cx="3639907" cy="48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46A9DB-753E-88D8-0666-411C4710A6C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Rice_cooker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#/media/File:Electric_Rice_Cooker_1956.jpg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85389-C9E8-C2B0-FF99-C2A03DBC6A62}"/>
              </a:ext>
            </a:extLst>
          </p:cNvPr>
          <p:cNvSpPr txBox="1"/>
          <p:nvPr/>
        </p:nvSpPr>
        <p:spPr>
          <a:xfrm>
            <a:off x="3939208" y="1188117"/>
            <a:ext cx="4817165" cy="482047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Toshiba ER-4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1956: 700 units/year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1970: 12.3M units/year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98ºC, 20 mins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not? And then how?</a:t>
            </a:r>
          </a:p>
        </p:txBody>
      </p:sp>
      <p:pic>
        <p:nvPicPr>
          <p:cNvPr id="1028" name="Picture 4" descr="Vintage Presto Loud Ring 60 Minute Timer Atomic Mid-Century White - Picture 1 of 1">
            <a:extLst>
              <a:ext uri="{FF2B5EF4-FFF2-40B4-BE49-F238E27FC236}">
                <a16:creationId xmlns:a16="http://schemas.microsoft.com/office/drawing/2014/main" id="{BA159720-C547-8F8E-C8C5-275464EE6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83" y="3806291"/>
            <a:ext cx="1735890" cy="152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A0A228-96AE-FAD7-8074-50FDCDCFC013}"/>
              </a:ext>
            </a:extLst>
          </p:cNvPr>
          <p:cNvSpPr/>
          <p:nvPr/>
        </p:nvSpPr>
        <p:spPr>
          <a:xfrm>
            <a:off x="3939208" y="5551701"/>
            <a:ext cx="4479235" cy="8215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7900C992-9F87-4F79-0DE4-F54737952367}"/>
              </a:ext>
            </a:extLst>
          </p:cNvPr>
          <p:cNvSpPr/>
          <p:nvPr/>
        </p:nvSpPr>
        <p:spPr>
          <a:xfrm>
            <a:off x="6861702" y="3584145"/>
            <a:ext cx="1967557" cy="1967557"/>
          </a:xfrm>
          <a:prstGeom prst="noSmoking">
            <a:avLst>
              <a:gd name="adj" fmla="val 758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2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5944725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to reach boiling unpredictable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 at 98ºC predicable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Bimetallic thermostat senses when the temperature of the bottom of the pan &gt;100ºC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Senses temperature (via e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proxy for time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991A2-8A10-83B2-64B4-7E5563282D80}"/>
              </a:ext>
            </a:extLst>
          </p:cNvPr>
          <p:cNvGrpSpPr/>
          <p:nvPr/>
        </p:nvGrpSpPr>
        <p:grpSpPr>
          <a:xfrm>
            <a:off x="6719243" y="879278"/>
            <a:ext cx="1967557" cy="1967557"/>
            <a:chOff x="6861702" y="3584145"/>
            <a:chExt cx="1967557" cy="1967557"/>
          </a:xfrm>
        </p:grpSpPr>
        <p:pic>
          <p:nvPicPr>
            <p:cNvPr id="3" name="Picture 4" descr="Vintage Presto Loud Ring 60 Minute Timer Atomic Mid-Century White - Picture 1 of 1">
              <a:extLst>
                <a:ext uri="{FF2B5EF4-FFF2-40B4-BE49-F238E27FC236}">
                  <a16:creationId xmlns:a16="http://schemas.microsoft.com/office/drawing/2014/main" id="{02B077F8-D9BF-0544-B8F8-99EC5F2B1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483" y="3806291"/>
              <a:ext cx="1735890" cy="152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&quot;No&quot; Symbol 5">
              <a:extLst>
                <a:ext uri="{FF2B5EF4-FFF2-40B4-BE49-F238E27FC236}">
                  <a16:creationId xmlns:a16="http://schemas.microsoft.com/office/drawing/2014/main" id="{EA53BA52-B3C3-0A22-EB75-FEBFFA04A1C7}"/>
                </a:ext>
              </a:extLst>
            </p:cNvPr>
            <p:cNvSpPr/>
            <p:nvPr/>
          </p:nvSpPr>
          <p:spPr>
            <a:xfrm>
              <a:off x="6861702" y="3584145"/>
              <a:ext cx="1967557" cy="1967557"/>
            </a:xfrm>
            <a:prstGeom prst="noSmoking">
              <a:avLst>
                <a:gd name="adj" fmla="val 758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ow to Cook Rice in a Rice Cooker: An Easy Guide">
            <a:extLst>
              <a:ext uri="{FF2B5EF4-FFF2-40B4-BE49-F238E27FC236}">
                <a16:creationId xmlns:a16="http://schemas.microsoft.com/office/drawing/2014/main" id="{5C853D40-F257-6DB1-3B17-91817A57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729" y="2846835"/>
            <a:ext cx="2454471" cy="138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lination of Bimetal Strips">
            <a:extLst>
              <a:ext uri="{FF2B5EF4-FFF2-40B4-BE49-F238E27FC236}">
                <a16:creationId xmlns:a16="http://schemas.microsoft.com/office/drawing/2014/main" id="{7B11651B-472A-0F4B-4C56-58F229F98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758" y="4539004"/>
            <a:ext cx="2526042" cy="189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lothing Iron Theromostat">
            <a:extLst>
              <a:ext uri="{FF2B5EF4-FFF2-40B4-BE49-F238E27FC236}">
                <a16:creationId xmlns:a16="http://schemas.microsoft.com/office/drawing/2014/main" id="{79849C0E-42CF-5F8A-809F-BD8A72A4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4529"/>
            <a:ext cx="4422913" cy="332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09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8292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2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99" y="1181414"/>
            <a:ext cx="3321402" cy="34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625629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 bathroom scale</a:t>
            </a:r>
          </a:p>
        </p:txBody>
      </p:sp>
    </p:spTree>
    <p:extLst>
      <p:ext uri="{BB962C8B-B14F-4D97-AF65-F5344CB8AC3E}">
        <p14:creationId xmlns:p14="http://schemas.microsoft.com/office/powerpoint/2010/main" val="2335424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4624323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changes electrical resistance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function of deformation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converted to digital units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7" y="974874"/>
            <a:ext cx="1423393" cy="14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23" y="2193261"/>
            <a:ext cx="2422078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078133" y="2043289"/>
            <a:ext cx="835378" cy="626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13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Concept: transducers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9"/>
            <a:ext cx="6491111" cy="47105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gauges are examples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 convert energy from one form to another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Here: weight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∆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(V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kg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23" y="1310402"/>
            <a:ext cx="1539410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5F8B-A710-FE49-B6A5-9A66B6FD9241}"/>
              </a:ext>
            </a:extLst>
          </p:cNvPr>
          <p:cNvSpPr/>
          <p:nvPr/>
        </p:nvSpPr>
        <p:spPr>
          <a:xfrm>
            <a:off x="-9291" y="5238044"/>
            <a:ext cx="8848491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3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/commons/c/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/717mpg.jpg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594613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 speedometer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197DD8-1589-0E44-89B3-0A3FF09D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22" y="1413175"/>
            <a:ext cx="5836356" cy="31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8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6C29-F008-463A-A6FE-4FD0C6668B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1494" y="1533525"/>
            <a:ext cx="7886700" cy="1674019"/>
          </a:xfrm>
        </p:spPr>
        <p:txBody>
          <a:bodyPr/>
          <a:lstStyle/>
          <a:p>
            <a:pPr marL="0" indent="0">
              <a:buNone/>
            </a:pPr>
            <a:r>
              <a:rPr lang="en-US" sz="3300" b="1" dirty="0"/>
              <a:t>Grades:</a:t>
            </a:r>
            <a:endParaRPr lang="en-US" b="1" dirty="0"/>
          </a:p>
          <a:p>
            <a:r>
              <a:rPr lang="en-US" dirty="0"/>
              <a:t>Participation: 60%</a:t>
            </a:r>
          </a:p>
          <a:p>
            <a:r>
              <a:rPr lang="en-US" dirty="0"/>
              <a:t>Problem sets: 40% (4, worth 10% each)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FC8ACE-D1EC-4B25-BCA2-6009D0294773}"/>
              </a:ext>
            </a:extLst>
          </p:cNvPr>
          <p:cNvSpPr txBox="1">
            <a:spLocks/>
          </p:cNvSpPr>
          <p:nvPr/>
        </p:nvSpPr>
        <p:spPr>
          <a:xfrm>
            <a:off x="521494" y="3429000"/>
            <a:ext cx="7886700" cy="167401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b="1" dirty="0"/>
              <a:t>Details:</a:t>
            </a:r>
            <a:endParaRPr lang="en-US" sz="2100" b="1" dirty="0"/>
          </a:p>
          <a:p>
            <a:r>
              <a:rPr lang="en-US" sz="2100" dirty="0"/>
              <a:t>Absence is ok but please let us know about travel and known absences in advance.  Communicate illness and emergencies ASAP.</a:t>
            </a:r>
          </a:p>
          <a:p>
            <a:r>
              <a:rPr lang="en-US" sz="2100" dirty="0"/>
              <a:t>Late homework will be accepted but penalized (10% per day)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33013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conversion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is desired readout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Angular velocity of driveshaft/axel a proxy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V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Ω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3A53-BD3D-FD4D-AD5A-C771A5607D71}"/>
              </a:ext>
            </a:extLst>
          </p:cNvPr>
          <p:cNvSpPr/>
          <p:nvPr/>
        </p:nvSpPr>
        <p:spPr>
          <a:xfrm>
            <a:off x="143658" y="3654040"/>
            <a:ext cx="5461824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Ferromagnetic toothed ring spins with axel or drive shaft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 contains electromagnet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Teeth distort magnetic field -&gt; creates alternating electrical field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spin speed -&gt; 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alternating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</p:spTree>
    <p:extLst>
      <p:ext uri="{BB962C8B-B14F-4D97-AF65-F5344CB8AC3E}">
        <p14:creationId xmlns:p14="http://schemas.microsoft.com/office/powerpoint/2010/main" val="182801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867A-DE99-4A16-AA8E-50457C15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8668"/>
            <a:ext cx="7886700" cy="994172"/>
          </a:xfrm>
        </p:spPr>
        <p:txBody>
          <a:bodyPr/>
          <a:lstStyle/>
          <a:p>
            <a:r>
              <a:rPr lang="en-US" b="1" dirty="0"/>
              <a:t>What you should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CE9-6139-4BDC-8858-3E0406442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508" y="1962839"/>
            <a:ext cx="7886700" cy="4248389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You should expect to be challenged!</a:t>
            </a:r>
          </a:p>
          <a:p>
            <a:pPr lvl="1"/>
            <a:r>
              <a:rPr lang="en-US" sz="2100" dirty="0"/>
              <a:t>There should be material that you know but also there should be material that we present that you don’t know.</a:t>
            </a:r>
          </a:p>
          <a:p>
            <a:r>
              <a:rPr lang="en-US" sz="2400" dirty="0"/>
              <a:t>You should expect to have a better fundamental understanding of the principles that define many biomedical instruments</a:t>
            </a:r>
          </a:p>
          <a:p>
            <a:r>
              <a:rPr lang="en-US" sz="2400" dirty="0"/>
              <a:t>There will be some topics presented multiple times during the class in different contexts and different ways.</a:t>
            </a:r>
          </a:p>
          <a:p>
            <a:pPr lvl="1"/>
            <a:r>
              <a:rPr lang="en-US" sz="2100" dirty="0"/>
              <a:t>You might even hear contradictory things from Mike/Brian</a:t>
            </a:r>
          </a:p>
          <a:p>
            <a:r>
              <a:rPr lang="en-US" sz="2400" dirty="0"/>
              <a:t> This year is </a:t>
            </a:r>
            <a:r>
              <a:rPr lang="en-US" sz="2400"/>
              <a:t>the fourth </a:t>
            </a:r>
            <a:r>
              <a:rPr lang="en-US" sz="2400" dirty="0"/>
              <a:t>time we have taught this class! There might be hiccups.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04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A987-450A-485B-ACEB-23F0E786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43" y="956637"/>
            <a:ext cx="7886700" cy="994172"/>
          </a:xfrm>
        </p:spPr>
        <p:txBody>
          <a:bodyPr/>
          <a:lstStyle/>
          <a:p>
            <a:r>
              <a:rPr lang="en-US" b="1" dirty="0"/>
              <a:t>What we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7CD5-1D54-4D5D-B276-CF2E080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3" y="2030329"/>
            <a:ext cx="8226592" cy="351378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expect you to participate!</a:t>
            </a:r>
          </a:p>
          <a:p>
            <a:pPr lvl="1"/>
            <a:r>
              <a:rPr lang="en-US" sz="2100" dirty="0"/>
              <a:t>The more you participate the more we will all get out of the course.</a:t>
            </a:r>
          </a:p>
          <a:p>
            <a:pPr lvl="1"/>
            <a:r>
              <a:rPr lang="en-US" sz="2100" dirty="0"/>
              <a:t>Don’t hesitate to ask a question.  If you have a question, it is almost certain that someone else has it too.  Interrupt us.</a:t>
            </a:r>
          </a:p>
          <a:p>
            <a:r>
              <a:rPr lang="en-US" sz="2400" dirty="0"/>
              <a:t>We want feedback and to hear if content isn’t working.</a:t>
            </a:r>
          </a:p>
          <a:p>
            <a:r>
              <a:rPr lang="en-US" sz="2400" dirty="0"/>
              <a:t>We expect you all to come from different scientific backgrounds and interests.</a:t>
            </a:r>
          </a:p>
          <a:p>
            <a:r>
              <a:rPr lang="en-US" sz="2400" dirty="0"/>
              <a:t>We expect to learn from you!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6852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Calibri" pitchFamily="34" charset="0"/>
              </a:rPr>
              <a:t>Information Currencies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6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Goals for this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Think about instruments in new ways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 deep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angles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Gain a better of understanding of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being measured and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 can mislead you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40,011 Deep Dive Stock Photos, Pictures &amp; Royalty-Free Images - iStock">
            <a:extLst>
              <a:ext uri="{FF2B5EF4-FFF2-40B4-BE49-F238E27FC236}">
                <a16:creationId xmlns:a16="http://schemas.microsoft.com/office/drawing/2014/main" id="{B26E7582-5716-7C46-A0D5-630632DF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b="45914"/>
          <a:stretch/>
        </p:blipFill>
        <p:spPr bwMode="auto">
          <a:xfrm>
            <a:off x="3759224" y="1771326"/>
            <a:ext cx="2754467" cy="14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4DE6-C9CE-0C48-9572-8981E276A6BA}"/>
              </a:ext>
            </a:extLst>
          </p:cNvPr>
          <p:cNvSpPr txBox="1"/>
          <p:nvPr/>
        </p:nvSpPr>
        <p:spPr>
          <a:xfrm>
            <a:off x="0" y="6451286"/>
            <a:ext cx="8365067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/photo/scuba-diving-in-the-wild-blue-yonder-in-french-polynesia-gm484092196-71525013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1C1-B3B4-E748-89AD-17C4F1A7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4" y="3300881"/>
            <a:ext cx="2754467" cy="14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Systeme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International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d'Unites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of the metric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7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units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+ 7 associated constants. Assumed to be “mutually independent”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derived units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NIST base units logo">
            <a:extLst>
              <a:ext uri="{FF2B5EF4-FFF2-40B4-BE49-F238E27FC236}">
                <a16:creationId xmlns:a16="http://schemas.microsoft.com/office/drawing/2014/main" id="{F8753C9F-0B68-CE4E-A948-AB0A4C75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81" y="3404306"/>
            <a:ext cx="2952044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/sites/default/files/styles/480_x_480_limit/public/images/2016/11/01/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si-globe-logo.jpg?itok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=9Z03oUtF</a:t>
            </a:r>
          </a:p>
        </p:txBody>
      </p:sp>
    </p:spTree>
    <p:extLst>
      <p:ext uri="{BB962C8B-B14F-4D97-AF65-F5344CB8AC3E}">
        <p14:creationId xmlns:p14="http://schemas.microsoft.com/office/powerpoint/2010/main" val="380958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picture of a tourist holding a map, with the SI base units logo superimposed on top.">
            <a:extLst>
              <a:ext uri="{FF2B5EF4-FFF2-40B4-BE49-F238E27FC236}">
                <a16:creationId xmlns:a16="http://schemas.microsoft.com/office/drawing/2014/main" id="{6993F3E6-5EAA-F848-856A-8AE5C3BD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47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guided tour of the SI base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/photos/travel-to-europe-tourist-looking-at-map-on-the-street-summer-holidays-picture-id1020217050?k=20&amp;m=1020217050&amp;s=612x612&amp;w=0&amp;h=7ldikMFS5XidjVHwYMnMRnfhXrSdqA3WRdUKkLYelIw=</a:t>
            </a:r>
          </a:p>
        </p:txBody>
      </p:sp>
      <p:pic>
        <p:nvPicPr>
          <p:cNvPr id="8" name="Picture 2" descr="SI Units - 2018">
            <a:extLst>
              <a:ext uri="{FF2B5EF4-FFF2-40B4-BE49-F238E27FC236}">
                <a16:creationId xmlns:a16="http://schemas.microsoft.com/office/drawing/2014/main" id="{300075CD-2BE2-1843-80F1-38416C2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0786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998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32472</TotalTime>
  <Words>2208</Words>
  <Application>Microsoft Macintosh PowerPoint</Application>
  <PresentationFormat>On-screen Show (4:3)</PresentationFormat>
  <Paragraphs>242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Default Design</vt:lpstr>
      <vt:lpstr>Office Theme</vt:lpstr>
      <vt:lpstr>Genome 575: Fundamentals of Biomedical Instrumentation</vt:lpstr>
      <vt:lpstr>Website  https://github.com/beliveau-lab/gen575 </vt:lpstr>
      <vt:lpstr>PowerPoint Presentation</vt:lpstr>
      <vt:lpstr>What you should expect</vt:lpstr>
      <vt:lpstr>What we expect</vt:lpstr>
      <vt:lpstr>Information 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594</cp:revision>
  <cp:lastPrinted>2020-02-27T18:10:39Z</cp:lastPrinted>
  <dcterms:created xsi:type="dcterms:W3CDTF">2008-01-08T19:18:25Z</dcterms:created>
  <dcterms:modified xsi:type="dcterms:W3CDTF">2025-04-03T18:59:20Z</dcterms:modified>
</cp:coreProperties>
</file>